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handoutMasterIdLst>
    <p:handoutMasterId r:id="rId14"/>
  </p:handoutMasterIdLst>
  <p:sldIdLst>
    <p:sldId id="358" r:id="rId2"/>
    <p:sldId id="347" r:id="rId3"/>
    <p:sldId id="342" r:id="rId4"/>
    <p:sldId id="343" r:id="rId5"/>
    <p:sldId id="344" r:id="rId6"/>
    <p:sldId id="345" r:id="rId7"/>
    <p:sldId id="350" r:id="rId8"/>
    <p:sldId id="352" r:id="rId9"/>
    <p:sldId id="353" r:id="rId10"/>
    <p:sldId id="354" r:id="rId11"/>
    <p:sldId id="355" r:id="rId12"/>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CFCD871-FFCE-8265-9362-DB10A08BC2C4}"/>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A Study Of The Psalms (41)</a:t>
            </a:r>
          </a:p>
        </p:txBody>
      </p:sp>
      <p:sp>
        <p:nvSpPr>
          <p:cNvPr id="3" name="Date Placeholder 2">
            <a:extLst>
              <a:ext uri="{FF2B5EF4-FFF2-40B4-BE49-F238E27FC236}">
                <a16:creationId xmlns:a16="http://schemas.microsoft.com/office/drawing/2014/main" id="{838A8DC1-8AB0-B70F-F2CE-85018E34096E}"/>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9/18/2022 am class</a:t>
            </a:r>
          </a:p>
        </p:txBody>
      </p:sp>
      <p:sp>
        <p:nvSpPr>
          <p:cNvPr id="4" name="Footer Placeholder 3">
            <a:extLst>
              <a:ext uri="{FF2B5EF4-FFF2-40B4-BE49-F238E27FC236}">
                <a16:creationId xmlns:a16="http://schemas.microsoft.com/office/drawing/2014/main" id="{B7D6A541-3E8B-28FB-59F9-C6E25ACCC3F4}"/>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CA6DF254-14E5-5A75-0A30-BAE0C7CE63CC}"/>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059F12D4-EAF1-421C-8911-E400455BBF98}"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68933798"/>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A Study Of The Psalms (41)</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9/18/2022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C5DB7F07-615D-4524-976F-F39F813FB6F5}" type="slidenum">
              <a:rPr lang="en-US" smtClean="0"/>
              <a:t>‹#›</a:t>
            </a:fld>
            <a:endParaRPr lang="en-US"/>
          </a:p>
        </p:txBody>
      </p:sp>
    </p:spTree>
    <p:extLst>
      <p:ext uri="{BB962C8B-B14F-4D97-AF65-F5344CB8AC3E}">
        <p14:creationId xmlns:p14="http://schemas.microsoft.com/office/powerpoint/2010/main" val="3679182142"/>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3A318651-E20A-425D-91E5-C1AA275041C0}" type="datetimeFigureOut">
              <a:rPr lang="en-US" smtClean="0"/>
              <a:t>9/18/2022</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105670729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A318651-E20A-425D-91E5-C1AA275041C0}" type="datetimeFigureOut">
              <a:rPr lang="en-US" smtClean="0"/>
              <a:t>9/18/2022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1544829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A318651-E20A-425D-91E5-C1AA275041C0}" type="datetimeFigureOut">
              <a:rPr lang="en-US" smtClean="0"/>
              <a:t>9/18/2022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423815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3A318651-E20A-425D-91E5-C1AA275041C0}" type="datetimeFigureOut">
              <a:rPr lang="en-US" smtClean="0"/>
              <a:t>9/18/2022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464057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3A318651-E20A-425D-91E5-C1AA275041C0}" type="datetimeFigureOut">
              <a:rPr lang="en-US" smtClean="0"/>
              <a:t>9/18/2022</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145264035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3A318651-E20A-425D-91E5-C1AA275041C0}" type="datetimeFigureOut">
              <a:rPr lang="en-US" smtClean="0"/>
              <a:t>9/18/2022</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30605214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3A318651-E20A-425D-91E5-C1AA275041C0}" type="datetimeFigureOut">
              <a:rPr lang="en-US" smtClean="0"/>
              <a:t>9/18/2022</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1259139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3A318651-E20A-425D-91E5-C1AA275041C0}" type="datetimeFigureOut">
              <a:rPr lang="en-US" smtClean="0"/>
              <a:t>9/18/2022</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1697131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3A318651-E20A-425D-91E5-C1AA275041C0}" type="datetimeFigureOut">
              <a:rPr lang="en-US" smtClean="0"/>
              <a:t>9/18/2022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969385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3A318651-E20A-425D-91E5-C1AA275041C0}" type="datetimeFigureOut">
              <a:rPr lang="en-US" smtClean="0"/>
              <a:t>9/18/2022</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3241116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3A318651-E20A-425D-91E5-C1AA275041C0}" type="datetimeFigureOut">
              <a:rPr lang="en-US" smtClean="0"/>
              <a:t>9/18/2022</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827636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A318651-E20A-425D-91E5-C1AA275041C0}" type="datetimeFigureOut">
              <a:rPr lang="en-US" smtClean="0"/>
              <a:t>9/18/2022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9DC6FF2-3E6B-45C9-84FC-CDF19D9AEF42}" type="slidenum">
              <a:rPr lang="en-US" smtClean="0"/>
              <a:t>‹#›</a:t>
            </a:fld>
            <a:endParaRPr lang="en-US"/>
          </a:p>
        </p:txBody>
      </p:sp>
    </p:spTree>
    <p:extLst>
      <p:ext uri="{BB962C8B-B14F-4D97-AF65-F5344CB8AC3E}">
        <p14:creationId xmlns:p14="http://schemas.microsoft.com/office/powerpoint/2010/main" val="348203962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3E15FF1-0F03-7E2D-FB24-A3A02FCD8E29}"/>
              </a:ext>
            </a:extLst>
          </p:cNvPr>
          <p:cNvSpPr>
            <a:spLocks noGrp="1"/>
          </p:cNvSpPr>
          <p:nvPr>
            <p:ph type="subTitle" idx="1"/>
          </p:nvPr>
        </p:nvSpPr>
        <p:spPr>
          <a:xfrm>
            <a:off x="1389670" y="3200400"/>
            <a:ext cx="6400800" cy="584775"/>
          </a:xfrm>
        </p:spPr>
        <p:txBody>
          <a:bodyPr>
            <a:spAutoFit/>
          </a:bodyPr>
          <a:lstStyle/>
          <a:p>
            <a:r>
              <a:rPr lang="en-US" sz="3200" b="1" dirty="0">
                <a:solidFill>
                  <a:schemeClr val="tx1"/>
                </a:solidFill>
              </a:rPr>
              <a:t>September 18, 2022</a:t>
            </a:r>
          </a:p>
        </p:txBody>
      </p:sp>
      <p:sp>
        <p:nvSpPr>
          <p:cNvPr id="2" name="Title 1">
            <a:extLst>
              <a:ext uri="{FF2B5EF4-FFF2-40B4-BE49-F238E27FC236}">
                <a16:creationId xmlns:a16="http://schemas.microsoft.com/office/drawing/2014/main" id="{0061B9E0-4F14-B5FC-DFDA-726DD847D2EE}"/>
              </a:ext>
            </a:extLst>
          </p:cNvPr>
          <p:cNvSpPr>
            <a:spLocks noGrp="1"/>
          </p:cNvSpPr>
          <p:nvPr>
            <p:ph type="ctrTitle"/>
          </p:nvPr>
        </p:nvSpPr>
        <p:spPr>
          <a:xfrm>
            <a:off x="457200" y="1863916"/>
            <a:ext cx="8229600" cy="754053"/>
          </a:xfrm>
        </p:spPr>
        <p:txBody>
          <a:bodyPr>
            <a:spAutoFit/>
          </a:bodyPr>
          <a:lstStyle/>
          <a:p>
            <a:r>
              <a:rPr lang="en-US" b="1" dirty="0">
                <a:solidFill>
                  <a:schemeClr val="bg1"/>
                </a:solidFill>
              </a:rPr>
              <a:t>Psalms 22 – A Messianic Prophecy</a:t>
            </a:r>
          </a:p>
        </p:txBody>
      </p:sp>
    </p:spTree>
    <p:extLst>
      <p:ext uri="{BB962C8B-B14F-4D97-AF65-F5344CB8AC3E}">
        <p14:creationId xmlns:p14="http://schemas.microsoft.com/office/powerpoint/2010/main" val="2554209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3A60DF-DF1D-AE24-F5AB-BE10240E3BFA}"/>
              </a:ext>
            </a:extLst>
          </p:cNvPr>
          <p:cNvSpPr>
            <a:spLocks noGrp="1"/>
          </p:cNvSpPr>
          <p:nvPr>
            <p:ph sz="quarter" idx="1"/>
          </p:nvPr>
        </p:nvSpPr>
        <p:spPr>
          <a:xfrm>
            <a:off x="361950" y="1447800"/>
            <a:ext cx="8477250" cy="2015936"/>
          </a:xfrm>
        </p:spPr>
        <p:txBody>
          <a:bodyPr>
            <a:spAutoFit/>
          </a:bodyPr>
          <a:lstStyle/>
          <a:p>
            <a:pPr marL="0" indent="0">
              <a:buNone/>
            </a:pPr>
            <a:r>
              <a:rPr lang="en-US" sz="3000" dirty="0"/>
              <a:t>Psalms 22:25, </a:t>
            </a:r>
            <a:r>
              <a:rPr lang="en-US" sz="3000" i="1" dirty="0"/>
              <a:t>“Of thee cometh my praise in the great assembly: I will pay my vows before them that fear him.”</a:t>
            </a:r>
          </a:p>
          <a:p>
            <a:r>
              <a:rPr lang="en-US" sz="3000" dirty="0"/>
              <a:t>All creation is to hear the Son glorify the Father. </a:t>
            </a:r>
            <a:br>
              <a:rPr lang="en-US" sz="3000" dirty="0"/>
            </a:br>
            <a:r>
              <a:rPr lang="en-US" sz="3000" dirty="0"/>
              <a:t>John 18:20; cf. Psalms 40:9; John 17:4</a:t>
            </a:r>
          </a:p>
        </p:txBody>
      </p:sp>
      <p:sp>
        <p:nvSpPr>
          <p:cNvPr id="6" name="Title 1">
            <a:extLst>
              <a:ext uri="{FF2B5EF4-FFF2-40B4-BE49-F238E27FC236}">
                <a16:creationId xmlns:a16="http://schemas.microsoft.com/office/drawing/2014/main" id="{B0574C51-5E4F-5C45-60B0-695C5A87F1A0}"/>
              </a:ext>
            </a:extLst>
          </p:cNvPr>
          <p:cNvSpPr>
            <a:spLocks noGrp="1"/>
          </p:cNvSpPr>
          <p:nvPr>
            <p:ph type="title"/>
          </p:nvPr>
        </p:nvSpPr>
        <p:spPr>
          <a:xfrm>
            <a:off x="105755" y="274638"/>
            <a:ext cx="8943975" cy="1143000"/>
          </a:xfrm>
        </p:spPr>
        <p:txBody>
          <a:bodyPr>
            <a:spAutoFit/>
          </a:bodyPr>
          <a:lstStyle/>
          <a:p>
            <a:r>
              <a:rPr lang="en-US" sz="3200" b="1" dirty="0">
                <a:solidFill>
                  <a:schemeClr val="tx1"/>
                </a:solidFill>
              </a:rPr>
              <a:t>Praising God For Deliverance </a:t>
            </a:r>
            <a:br>
              <a:rPr lang="en-US" sz="3200" b="1" dirty="0">
                <a:solidFill>
                  <a:schemeClr val="tx1"/>
                </a:solidFill>
              </a:rPr>
            </a:br>
            <a:r>
              <a:rPr lang="en-US" sz="3200" b="1" dirty="0">
                <a:solidFill>
                  <a:schemeClr val="tx1"/>
                </a:solidFill>
              </a:rPr>
              <a:t>– Praise for remaining with Him. Psalms 22:21-24</a:t>
            </a:r>
          </a:p>
        </p:txBody>
      </p:sp>
    </p:spTree>
    <p:extLst>
      <p:ext uri="{BB962C8B-B14F-4D97-AF65-F5344CB8AC3E}">
        <p14:creationId xmlns:p14="http://schemas.microsoft.com/office/powerpoint/2010/main" val="7211445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3A60DF-DF1D-AE24-F5AB-BE10240E3BFA}"/>
              </a:ext>
            </a:extLst>
          </p:cNvPr>
          <p:cNvSpPr>
            <a:spLocks noGrp="1"/>
          </p:cNvSpPr>
          <p:nvPr>
            <p:ph sz="quarter" idx="1"/>
          </p:nvPr>
        </p:nvSpPr>
        <p:spPr>
          <a:xfrm>
            <a:off x="105755" y="1542070"/>
            <a:ext cx="8943975" cy="4832092"/>
          </a:xfrm>
        </p:spPr>
        <p:txBody>
          <a:bodyPr wrap="square">
            <a:spAutoFit/>
          </a:bodyPr>
          <a:lstStyle/>
          <a:p>
            <a:pPr marL="0" indent="0">
              <a:spcBef>
                <a:spcPts val="0"/>
              </a:spcBef>
              <a:buNone/>
            </a:pPr>
            <a:r>
              <a:rPr lang="en-US" sz="2800" dirty="0"/>
              <a:t>Psalms 22:26-27, </a:t>
            </a:r>
            <a:r>
              <a:rPr lang="en-US" sz="2800" i="1" dirty="0"/>
              <a:t>“The meek shall eat and be satisfied; they shall praise Jehovah that seek after him: let your heart live for ever. All the ends of the earth shall remember and turn unto Jehovah; and all the kindreds of the nations shall worship before thee.”</a:t>
            </a:r>
          </a:p>
          <a:p>
            <a:pPr>
              <a:spcBef>
                <a:spcPts val="0"/>
              </a:spcBef>
            </a:pPr>
            <a:r>
              <a:rPr lang="en-US" sz="2800" dirty="0"/>
              <a:t>Note: God hearkened to the afflictions of Jesus (verse 24), and as a result, those who are also afflicted will also be satisfied</a:t>
            </a:r>
            <a:br>
              <a:rPr lang="en-US" sz="2800" dirty="0"/>
            </a:br>
            <a:r>
              <a:rPr lang="en-US" sz="2800" dirty="0"/>
              <a:t>(verse 26). (See: 2 Corinthians 1:5; 4:10-11).</a:t>
            </a:r>
          </a:p>
          <a:p>
            <a:pPr>
              <a:spcBef>
                <a:spcPts val="0"/>
              </a:spcBef>
            </a:pPr>
            <a:r>
              <a:rPr lang="en-US" sz="2800" dirty="0"/>
              <a:t>Note: All who partake of the sacrifice of Jesus receive the promise that </a:t>
            </a:r>
            <a:r>
              <a:rPr lang="en-US" sz="2800" i="1" dirty="0"/>
              <a:t>“he that eateth of this bread shall live for ever”</a:t>
            </a:r>
            <a:r>
              <a:rPr lang="en-US" sz="2800" dirty="0"/>
              <a:t> (John 6:58; 4:14).</a:t>
            </a:r>
          </a:p>
          <a:p>
            <a:pPr>
              <a:spcBef>
                <a:spcPts val="0"/>
              </a:spcBef>
            </a:pPr>
            <a:r>
              <a:rPr lang="en-US" sz="2800" dirty="0"/>
              <a:t>The scope of this blessing!</a:t>
            </a:r>
            <a:r>
              <a:rPr lang="sv-SE" sz="2800" dirty="0"/>
              <a:t> (Psalms 86:9; 66:4; 67:7; Isaiah 2:2-4; Acts 13:47; </a:t>
            </a:r>
            <a:r>
              <a:rPr lang="nn-NO" sz="2800" dirty="0"/>
              <a:t>Colossians 1:6, 23; Romans 16:26; </a:t>
            </a:r>
            <a:r>
              <a:rPr lang="sv-SE" sz="2800" dirty="0"/>
              <a:t>Revelation 15:4).</a:t>
            </a:r>
            <a:endParaRPr lang="en-US" sz="2800" dirty="0"/>
          </a:p>
        </p:txBody>
      </p:sp>
      <p:sp>
        <p:nvSpPr>
          <p:cNvPr id="6" name="Title 1">
            <a:extLst>
              <a:ext uri="{FF2B5EF4-FFF2-40B4-BE49-F238E27FC236}">
                <a16:creationId xmlns:a16="http://schemas.microsoft.com/office/drawing/2014/main" id="{49D6199E-2A87-A1F6-0F18-693267BDED24}"/>
              </a:ext>
            </a:extLst>
          </p:cNvPr>
          <p:cNvSpPr>
            <a:spLocks noGrp="1"/>
          </p:cNvSpPr>
          <p:nvPr>
            <p:ph type="title"/>
          </p:nvPr>
        </p:nvSpPr>
        <p:spPr>
          <a:xfrm>
            <a:off x="105755" y="274638"/>
            <a:ext cx="8943975" cy="1143000"/>
          </a:xfrm>
        </p:spPr>
        <p:txBody>
          <a:bodyPr>
            <a:spAutoFit/>
          </a:bodyPr>
          <a:lstStyle/>
          <a:p>
            <a:r>
              <a:rPr lang="en-US" sz="3200" b="1" dirty="0">
                <a:solidFill>
                  <a:schemeClr val="tx1"/>
                </a:solidFill>
              </a:rPr>
              <a:t>Praising God For Deliverance </a:t>
            </a:r>
            <a:br>
              <a:rPr lang="en-US" sz="3200" b="1" dirty="0">
                <a:solidFill>
                  <a:schemeClr val="tx1"/>
                </a:solidFill>
              </a:rPr>
            </a:br>
            <a:r>
              <a:rPr lang="en-US" sz="3200" b="1" dirty="0">
                <a:solidFill>
                  <a:schemeClr val="tx1"/>
                </a:solidFill>
              </a:rPr>
              <a:t>– Praise for remaining with Him. Psalms 22:21-24</a:t>
            </a:r>
          </a:p>
        </p:txBody>
      </p:sp>
    </p:spTree>
    <p:extLst>
      <p:ext uri="{BB962C8B-B14F-4D97-AF65-F5344CB8AC3E}">
        <p14:creationId xmlns:p14="http://schemas.microsoft.com/office/powerpoint/2010/main" val="1535193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7EE3A-2E51-20C2-F249-D01FD8391F68}"/>
              </a:ext>
            </a:extLst>
          </p:cNvPr>
          <p:cNvSpPr>
            <a:spLocks noGrp="1"/>
          </p:cNvSpPr>
          <p:nvPr>
            <p:ph type="title"/>
          </p:nvPr>
        </p:nvSpPr>
        <p:spPr>
          <a:xfrm>
            <a:off x="103693" y="76313"/>
            <a:ext cx="8964891" cy="1369606"/>
          </a:xfrm>
        </p:spPr>
        <p:txBody>
          <a:bodyPr wrap="square">
            <a:spAutoFit/>
          </a:bodyPr>
          <a:lstStyle/>
          <a:p>
            <a:r>
              <a:rPr lang="en-US" b="1" dirty="0">
                <a:solidFill>
                  <a:schemeClr val="tx1"/>
                </a:solidFill>
              </a:rPr>
              <a:t>Crucified, yet still looking for deliverance: Psalms 22:12-21</a:t>
            </a:r>
          </a:p>
        </p:txBody>
      </p:sp>
      <p:sp>
        <p:nvSpPr>
          <p:cNvPr id="3" name="Content Placeholder 2">
            <a:extLst>
              <a:ext uri="{FF2B5EF4-FFF2-40B4-BE49-F238E27FC236}">
                <a16:creationId xmlns:a16="http://schemas.microsoft.com/office/drawing/2014/main" id="{55847DC8-6602-CFF7-C9A8-9DD25DF19376}"/>
              </a:ext>
            </a:extLst>
          </p:cNvPr>
          <p:cNvSpPr>
            <a:spLocks noGrp="1"/>
          </p:cNvSpPr>
          <p:nvPr>
            <p:ph sz="quarter" idx="1"/>
          </p:nvPr>
        </p:nvSpPr>
        <p:spPr>
          <a:xfrm>
            <a:off x="103692" y="1474709"/>
            <a:ext cx="8964891" cy="5078313"/>
          </a:xfrm>
        </p:spPr>
        <p:txBody>
          <a:bodyPr wrap="square">
            <a:spAutoFit/>
          </a:bodyPr>
          <a:lstStyle/>
          <a:p>
            <a:pPr marL="0" indent="0">
              <a:spcBef>
                <a:spcPts val="0"/>
              </a:spcBef>
              <a:buNone/>
            </a:pPr>
            <a:r>
              <a:rPr lang="en-US" sz="2800" dirty="0"/>
              <a:t>Yet, in spite of staring at death, again Jesus is trusting in God’s deliverance in Psalms 22:19-21.</a:t>
            </a:r>
          </a:p>
          <a:p>
            <a:pPr marL="0" indent="0">
              <a:spcBef>
                <a:spcPts val="0"/>
              </a:spcBef>
              <a:buNone/>
            </a:pPr>
            <a:r>
              <a:rPr lang="en-US" sz="3600" b="1"/>
              <a:t>Psalms 22:1, 21</a:t>
            </a:r>
            <a:r>
              <a:rPr lang="en-US" sz="3600"/>
              <a:t>, </a:t>
            </a:r>
            <a:r>
              <a:rPr lang="en-US" sz="3600" i="1" dirty="0"/>
              <a:t>“</a:t>
            </a:r>
            <a:r>
              <a:rPr lang="en-US" sz="3600" b="1" i="1" dirty="0"/>
              <a:t>My God, my God, why hast thou forsaken me? … Thou hast answered me</a:t>
            </a:r>
            <a:r>
              <a:rPr lang="en-US" sz="2800" i="1" dirty="0"/>
              <a:t>.”</a:t>
            </a:r>
          </a:p>
          <a:p>
            <a:pPr>
              <a:spcBef>
                <a:spcPts val="0"/>
              </a:spcBef>
            </a:pPr>
            <a:r>
              <a:rPr lang="en-US" sz="2800" dirty="0"/>
              <a:t>They have come against Him with the sword </a:t>
            </a:r>
            <a:r>
              <a:rPr lang="en-US" sz="2800" i="1" dirty="0"/>
              <a:t>(“a great multitude with swords and staves,” </a:t>
            </a:r>
            <a:r>
              <a:rPr lang="en-US" sz="2800" dirty="0"/>
              <a:t>Matthew 26:47, 55; Zechariah 13:7).</a:t>
            </a:r>
          </a:p>
          <a:p>
            <a:pPr>
              <a:spcBef>
                <a:spcPts val="0"/>
              </a:spcBef>
            </a:pPr>
            <a:r>
              <a:rPr lang="en-US" sz="2800" dirty="0"/>
              <a:t>But He refuses to defend himself by such means (Matthew 26:52); instead, He looks only to the Father to deliver Him.</a:t>
            </a:r>
          </a:p>
          <a:p>
            <a:pPr>
              <a:spcBef>
                <a:spcPts val="0"/>
              </a:spcBef>
              <a:buFont typeface="Wingdings" panose="05000000000000000000" pitchFamily="2" charset="2"/>
              <a:buChar char="Ø"/>
            </a:pPr>
            <a:r>
              <a:rPr lang="en-US" sz="2800" dirty="0"/>
              <a:t>The resurrection was the conquering of Satan, conquering of evil, conquering of sin, and conquering of all who would stand against Him.</a:t>
            </a:r>
          </a:p>
        </p:txBody>
      </p:sp>
    </p:spTree>
    <p:extLst>
      <p:ext uri="{BB962C8B-B14F-4D97-AF65-F5344CB8AC3E}">
        <p14:creationId xmlns:p14="http://schemas.microsoft.com/office/powerpoint/2010/main" val="817966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B00A6-612F-460B-BF2D-E1D30F09FB84}"/>
              </a:ext>
            </a:extLst>
          </p:cNvPr>
          <p:cNvSpPr>
            <a:spLocks noGrp="1"/>
          </p:cNvSpPr>
          <p:nvPr>
            <p:ph type="title"/>
          </p:nvPr>
        </p:nvSpPr>
        <p:spPr>
          <a:xfrm>
            <a:off x="320513" y="71876"/>
            <a:ext cx="8534401" cy="2277547"/>
          </a:xfrm>
        </p:spPr>
        <p:txBody>
          <a:bodyPr wrap="square">
            <a:spAutoFit/>
          </a:bodyPr>
          <a:lstStyle/>
          <a:p>
            <a:r>
              <a:rPr lang="en-US" sz="3600" b="1" dirty="0">
                <a:solidFill>
                  <a:schemeClr val="tx1"/>
                </a:solidFill>
              </a:rPr>
              <a:t>PROPHECIES OF CHRIST’S </a:t>
            </a:r>
            <a:br>
              <a:rPr lang="en-US" sz="3600" b="1" dirty="0">
                <a:solidFill>
                  <a:schemeClr val="tx1"/>
                </a:solidFill>
              </a:rPr>
            </a:br>
            <a:r>
              <a:rPr lang="en-US" sz="3600" b="1" dirty="0">
                <a:solidFill>
                  <a:schemeClr val="tx1"/>
                </a:solidFill>
              </a:rPr>
              <a:t>BETRAYAL, TRIAL, AND CRUCIFIXION … AND FULFILLMENT. </a:t>
            </a:r>
            <a:r>
              <a:rPr lang="en-US" sz="2800" b="1" dirty="0">
                <a:solidFill>
                  <a:schemeClr val="tx1"/>
                </a:solidFill>
              </a:rPr>
              <a:t>Dates: David, c. 1,000 B.C.;</a:t>
            </a:r>
            <a:br>
              <a:rPr lang="en-US" sz="2800" b="1" dirty="0">
                <a:solidFill>
                  <a:schemeClr val="tx1"/>
                </a:solidFill>
              </a:rPr>
            </a:br>
            <a:r>
              <a:rPr lang="en-US" sz="2800" b="1" dirty="0">
                <a:solidFill>
                  <a:schemeClr val="tx1"/>
                </a:solidFill>
              </a:rPr>
              <a:t>Isaiah, 740-700 B.C.; Zechariah, c. 520 B.C.</a:t>
            </a:r>
            <a:endParaRPr lang="en-US" sz="3600" b="1" dirty="0">
              <a:solidFill>
                <a:schemeClr val="tx1"/>
              </a:solidFill>
            </a:endParaRPr>
          </a:p>
        </p:txBody>
      </p:sp>
      <p:sp>
        <p:nvSpPr>
          <p:cNvPr id="3" name="Content Placeholder 2">
            <a:extLst>
              <a:ext uri="{FF2B5EF4-FFF2-40B4-BE49-F238E27FC236}">
                <a16:creationId xmlns:a16="http://schemas.microsoft.com/office/drawing/2014/main" id="{B6B74647-43AD-4EB1-938F-C905B1E1A57C}"/>
              </a:ext>
            </a:extLst>
          </p:cNvPr>
          <p:cNvSpPr>
            <a:spLocks noGrp="1"/>
          </p:cNvSpPr>
          <p:nvPr>
            <p:ph idx="1"/>
          </p:nvPr>
        </p:nvSpPr>
        <p:spPr>
          <a:xfrm>
            <a:off x="65988" y="2339993"/>
            <a:ext cx="9012024" cy="4252446"/>
          </a:xfrm>
        </p:spPr>
        <p:txBody>
          <a:bodyPr wrap="square">
            <a:spAutoFit/>
          </a:bodyPr>
          <a:lstStyle/>
          <a:p>
            <a:r>
              <a:rPr lang="en-US" sz="2800" dirty="0"/>
              <a:t>He was to be betrayed by a friend. Psalms 41:9; 55:13.</a:t>
            </a:r>
          </a:p>
          <a:p>
            <a:r>
              <a:rPr lang="en-US" sz="2800" dirty="0"/>
              <a:t>Sold for 30 pieces of silver. Zechariah 11:12-13; Matthew 27:3-10</a:t>
            </a:r>
          </a:p>
          <a:p>
            <a:pPr lvl="1"/>
            <a:r>
              <a:rPr lang="en-US" sz="2800" dirty="0"/>
              <a:t>Even this money would be cast to the potter. </a:t>
            </a:r>
            <a:br>
              <a:rPr lang="en-US" sz="2800" dirty="0"/>
            </a:br>
            <a:r>
              <a:rPr lang="en-US" sz="2800" dirty="0"/>
              <a:t>Zechariah 11:13; Matthew 27:3-10</a:t>
            </a:r>
          </a:p>
          <a:p>
            <a:r>
              <a:rPr lang="en-US" sz="2800" dirty="0"/>
              <a:t>He would be deserted by His disciples. Zechariah 13:7; </a:t>
            </a:r>
            <a:br>
              <a:rPr lang="en-US" sz="2800" dirty="0"/>
            </a:br>
            <a:r>
              <a:rPr lang="en-US" sz="2800" dirty="0"/>
              <a:t>Matthew 26:56</a:t>
            </a:r>
          </a:p>
          <a:p>
            <a:r>
              <a:rPr lang="en-US" sz="2800" dirty="0"/>
              <a:t>He would be mocked and insulted, Psalms 35:15-16, and yet through it all He would remain silent. Isaiah 53:7; </a:t>
            </a:r>
            <a:br>
              <a:rPr lang="en-US" sz="2800" dirty="0"/>
            </a:br>
            <a:r>
              <a:rPr lang="en-US" sz="2800" dirty="0"/>
              <a:t>Matthew 27:12-14, 39, 41, 43</a:t>
            </a:r>
          </a:p>
        </p:txBody>
      </p:sp>
    </p:spTree>
    <p:extLst>
      <p:ext uri="{BB962C8B-B14F-4D97-AF65-F5344CB8AC3E}">
        <p14:creationId xmlns:p14="http://schemas.microsoft.com/office/powerpoint/2010/main" val="1941654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B74647-43AD-4EB1-938F-C905B1E1A57C}"/>
              </a:ext>
            </a:extLst>
          </p:cNvPr>
          <p:cNvSpPr>
            <a:spLocks noGrp="1"/>
          </p:cNvSpPr>
          <p:nvPr>
            <p:ph idx="1"/>
          </p:nvPr>
        </p:nvSpPr>
        <p:spPr>
          <a:xfrm>
            <a:off x="353110" y="2419350"/>
            <a:ext cx="8486775" cy="3339376"/>
          </a:xfrm>
        </p:spPr>
        <p:txBody>
          <a:bodyPr>
            <a:spAutoFit/>
          </a:bodyPr>
          <a:lstStyle/>
          <a:p>
            <a:r>
              <a:rPr lang="en-US" sz="2800" dirty="0"/>
              <a:t>His hands and feet were to be pierced. Psalms 22:16; </a:t>
            </a:r>
            <a:br>
              <a:rPr lang="en-US" sz="2800" dirty="0"/>
            </a:br>
            <a:r>
              <a:rPr lang="en-US" sz="2800" dirty="0"/>
              <a:t>Luke 23:33; John 21:25, 27</a:t>
            </a:r>
          </a:p>
          <a:p>
            <a:r>
              <a:rPr lang="en-US" sz="2800" dirty="0"/>
              <a:t>He was to be given vinegar and gall to drink. Psalms 69:21; </a:t>
            </a:r>
            <a:br>
              <a:rPr lang="en-US" sz="2800" dirty="0"/>
            </a:br>
            <a:r>
              <a:rPr lang="en-US" sz="2800" dirty="0"/>
              <a:t>Matthew 27:34</a:t>
            </a:r>
          </a:p>
          <a:p>
            <a:r>
              <a:rPr lang="en-US" sz="2800" dirty="0"/>
              <a:t>He was to die with the wicked. Isaiah 53:9; Matthew 27:38</a:t>
            </a:r>
          </a:p>
          <a:p>
            <a:r>
              <a:rPr lang="en-US" sz="2800" dirty="0"/>
              <a:t>He was to be nailed to the cross, but no bones were to be broken. Psalms 22:16; 34:20; John 19:36</a:t>
            </a:r>
          </a:p>
        </p:txBody>
      </p:sp>
      <p:sp>
        <p:nvSpPr>
          <p:cNvPr id="6" name="Title 1">
            <a:extLst>
              <a:ext uri="{FF2B5EF4-FFF2-40B4-BE49-F238E27FC236}">
                <a16:creationId xmlns:a16="http://schemas.microsoft.com/office/drawing/2014/main" id="{41723FEB-D91D-6961-901F-2D208698C85A}"/>
              </a:ext>
            </a:extLst>
          </p:cNvPr>
          <p:cNvSpPr>
            <a:spLocks noGrp="1"/>
          </p:cNvSpPr>
          <p:nvPr>
            <p:ph type="title"/>
          </p:nvPr>
        </p:nvSpPr>
        <p:spPr>
          <a:xfrm>
            <a:off x="320513" y="71876"/>
            <a:ext cx="8534401" cy="2277547"/>
          </a:xfrm>
        </p:spPr>
        <p:txBody>
          <a:bodyPr wrap="square">
            <a:spAutoFit/>
          </a:bodyPr>
          <a:lstStyle/>
          <a:p>
            <a:r>
              <a:rPr lang="en-US" sz="3600" b="1" dirty="0">
                <a:solidFill>
                  <a:schemeClr val="tx1"/>
                </a:solidFill>
              </a:rPr>
              <a:t>PROPHECIES OF CHRIST’S </a:t>
            </a:r>
            <a:br>
              <a:rPr lang="en-US" sz="3600" b="1" dirty="0">
                <a:solidFill>
                  <a:schemeClr val="tx1"/>
                </a:solidFill>
              </a:rPr>
            </a:br>
            <a:r>
              <a:rPr lang="en-US" sz="3600" b="1" dirty="0">
                <a:solidFill>
                  <a:schemeClr val="tx1"/>
                </a:solidFill>
              </a:rPr>
              <a:t>BETRAYAL, TRIAL, AND CRUCIFIXION … AND FULFILLMENT. </a:t>
            </a:r>
            <a:r>
              <a:rPr lang="en-US" sz="2800" b="1" dirty="0">
                <a:solidFill>
                  <a:schemeClr val="tx1"/>
                </a:solidFill>
              </a:rPr>
              <a:t>Dates: David, c. 1,000 B.C.;</a:t>
            </a:r>
            <a:br>
              <a:rPr lang="en-US" sz="2800" b="1" dirty="0">
                <a:solidFill>
                  <a:schemeClr val="tx1"/>
                </a:solidFill>
              </a:rPr>
            </a:br>
            <a:r>
              <a:rPr lang="en-US" sz="2800" b="1" dirty="0">
                <a:solidFill>
                  <a:schemeClr val="tx1"/>
                </a:solidFill>
              </a:rPr>
              <a:t>Isaiah, 740-700 B.C.; Zechariah, c. 520 B.C.</a:t>
            </a:r>
            <a:endParaRPr lang="en-US" sz="3600" b="1" dirty="0">
              <a:solidFill>
                <a:schemeClr val="tx1"/>
              </a:solidFill>
            </a:endParaRPr>
          </a:p>
        </p:txBody>
      </p:sp>
    </p:spTree>
    <p:extLst>
      <p:ext uri="{BB962C8B-B14F-4D97-AF65-F5344CB8AC3E}">
        <p14:creationId xmlns:p14="http://schemas.microsoft.com/office/powerpoint/2010/main" val="825067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B74647-43AD-4EB1-938F-C905B1E1A57C}"/>
              </a:ext>
            </a:extLst>
          </p:cNvPr>
          <p:cNvSpPr>
            <a:spLocks noGrp="1"/>
          </p:cNvSpPr>
          <p:nvPr>
            <p:ph idx="1"/>
          </p:nvPr>
        </p:nvSpPr>
        <p:spPr>
          <a:xfrm>
            <a:off x="326105" y="2552700"/>
            <a:ext cx="8534400" cy="3339376"/>
          </a:xfrm>
        </p:spPr>
        <p:txBody>
          <a:bodyPr>
            <a:spAutoFit/>
          </a:bodyPr>
          <a:lstStyle/>
          <a:p>
            <a:r>
              <a:rPr lang="en-US" sz="2800" dirty="0"/>
              <a:t>His garments were to be parted and lots cast for them.</a:t>
            </a:r>
            <a:br>
              <a:rPr lang="en-US" sz="2800" dirty="0"/>
            </a:br>
            <a:r>
              <a:rPr lang="en-US" sz="2800" dirty="0"/>
              <a:t>Psalms 22:18; John 19:24</a:t>
            </a:r>
          </a:p>
          <a:p>
            <a:r>
              <a:rPr lang="en-US" sz="2800" dirty="0"/>
              <a:t>He was to cry, </a:t>
            </a:r>
            <a:r>
              <a:rPr lang="en-US" sz="2800" i="1" dirty="0"/>
              <a:t>“My God, My God, why hast thou forsaken me?” </a:t>
            </a:r>
            <a:r>
              <a:rPr lang="en-US" sz="2800" dirty="0"/>
              <a:t>Psalms 22:1; Matthew 27:46</a:t>
            </a:r>
          </a:p>
          <a:p>
            <a:r>
              <a:rPr lang="en-US" sz="2800" dirty="0"/>
              <a:t>His side was to be pierced. Zechariah 12:10; John 19:34, 37</a:t>
            </a:r>
          </a:p>
          <a:p>
            <a:r>
              <a:rPr lang="en-US" sz="2800" dirty="0"/>
              <a:t>He was to be buried in a rich man’s tomb. Isaiah 53:9; </a:t>
            </a:r>
            <a:br>
              <a:rPr lang="en-US" sz="2800" dirty="0"/>
            </a:br>
            <a:r>
              <a:rPr lang="en-US" sz="2800" dirty="0"/>
              <a:t>Matthew 27:57-60</a:t>
            </a:r>
          </a:p>
        </p:txBody>
      </p:sp>
      <p:sp>
        <p:nvSpPr>
          <p:cNvPr id="6" name="Title 1">
            <a:extLst>
              <a:ext uri="{FF2B5EF4-FFF2-40B4-BE49-F238E27FC236}">
                <a16:creationId xmlns:a16="http://schemas.microsoft.com/office/drawing/2014/main" id="{77BA5ED5-D337-71CD-1486-617BD640AB2E}"/>
              </a:ext>
            </a:extLst>
          </p:cNvPr>
          <p:cNvSpPr>
            <a:spLocks noGrp="1"/>
          </p:cNvSpPr>
          <p:nvPr>
            <p:ph type="title"/>
          </p:nvPr>
        </p:nvSpPr>
        <p:spPr>
          <a:xfrm>
            <a:off x="320513" y="71876"/>
            <a:ext cx="8534401" cy="2277547"/>
          </a:xfrm>
        </p:spPr>
        <p:txBody>
          <a:bodyPr wrap="square">
            <a:spAutoFit/>
          </a:bodyPr>
          <a:lstStyle/>
          <a:p>
            <a:r>
              <a:rPr lang="en-US" sz="3600" b="1" dirty="0">
                <a:solidFill>
                  <a:schemeClr val="tx1"/>
                </a:solidFill>
              </a:rPr>
              <a:t>PROPHECIES OF CHRIST’S </a:t>
            </a:r>
            <a:br>
              <a:rPr lang="en-US" sz="3600" b="1" dirty="0">
                <a:solidFill>
                  <a:schemeClr val="tx1"/>
                </a:solidFill>
              </a:rPr>
            </a:br>
            <a:r>
              <a:rPr lang="en-US" sz="3600" b="1" dirty="0">
                <a:solidFill>
                  <a:schemeClr val="tx1"/>
                </a:solidFill>
              </a:rPr>
              <a:t>BETRAYAL, TRIAL, AND CRUCIFIXION … AND FULFILLMENT. </a:t>
            </a:r>
            <a:r>
              <a:rPr lang="en-US" sz="2800" b="1" dirty="0">
                <a:solidFill>
                  <a:schemeClr val="tx1"/>
                </a:solidFill>
              </a:rPr>
              <a:t>Dates: David, c. 1,000 B.C.;</a:t>
            </a:r>
            <a:br>
              <a:rPr lang="en-US" sz="2800" b="1" dirty="0">
                <a:solidFill>
                  <a:schemeClr val="tx1"/>
                </a:solidFill>
              </a:rPr>
            </a:br>
            <a:r>
              <a:rPr lang="en-US" sz="2800" b="1" dirty="0">
                <a:solidFill>
                  <a:schemeClr val="tx1"/>
                </a:solidFill>
              </a:rPr>
              <a:t>Isaiah, 740-700 B.C.; Zechariah, c. 520 B.C.</a:t>
            </a:r>
            <a:endParaRPr lang="en-US" sz="3600" b="1" dirty="0">
              <a:solidFill>
                <a:schemeClr val="tx1"/>
              </a:solidFill>
            </a:endParaRPr>
          </a:p>
        </p:txBody>
      </p:sp>
    </p:spTree>
    <p:extLst>
      <p:ext uri="{BB962C8B-B14F-4D97-AF65-F5344CB8AC3E}">
        <p14:creationId xmlns:p14="http://schemas.microsoft.com/office/powerpoint/2010/main" val="3839075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26CF7-E2C5-4C22-B87A-2F9DE8C86412}"/>
              </a:ext>
            </a:extLst>
          </p:cNvPr>
          <p:cNvSpPr>
            <a:spLocks noGrp="1"/>
          </p:cNvSpPr>
          <p:nvPr>
            <p:ph type="title"/>
          </p:nvPr>
        </p:nvSpPr>
        <p:spPr>
          <a:xfrm>
            <a:off x="480772" y="76313"/>
            <a:ext cx="8215455" cy="1369606"/>
          </a:xfrm>
        </p:spPr>
        <p:txBody>
          <a:bodyPr wrap="square">
            <a:spAutoFit/>
          </a:bodyPr>
          <a:lstStyle/>
          <a:p>
            <a:r>
              <a:rPr lang="en-US" b="1" dirty="0">
                <a:solidFill>
                  <a:schemeClr val="tx1"/>
                </a:solidFill>
              </a:rPr>
              <a:t>HOW DO YOU EXPLAIN THIS WITHOUT INSPIRATION? </a:t>
            </a:r>
          </a:p>
        </p:txBody>
      </p:sp>
      <p:sp>
        <p:nvSpPr>
          <p:cNvPr id="3" name="Content Placeholder 2">
            <a:extLst>
              <a:ext uri="{FF2B5EF4-FFF2-40B4-BE49-F238E27FC236}">
                <a16:creationId xmlns:a16="http://schemas.microsoft.com/office/drawing/2014/main" id="{2236D058-07FF-4204-9A51-617236B9D47F}"/>
              </a:ext>
            </a:extLst>
          </p:cNvPr>
          <p:cNvSpPr>
            <a:spLocks noGrp="1"/>
          </p:cNvSpPr>
          <p:nvPr>
            <p:ph idx="1"/>
          </p:nvPr>
        </p:nvSpPr>
        <p:spPr>
          <a:xfrm>
            <a:off x="543317" y="1447800"/>
            <a:ext cx="8105775" cy="4755148"/>
          </a:xfrm>
        </p:spPr>
        <p:txBody>
          <a:bodyPr>
            <a:spAutoFit/>
          </a:bodyPr>
          <a:lstStyle/>
          <a:p>
            <a:pPr marL="0" indent="0">
              <a:buNone/>
            </a:pPr>
            <a:r>
              <a:rPr lang="en-US" sz="3200" dirty="0"/>
              <a:t>NOTE: There are numerous prophecies fulfilled in one 24-hour period surrounding the death of Christ.</a:t>
            </a:r>
          </a:p>
          <a:p>
            <a:r>
              <a:rPr lang="en-US" sz="3200" dirty="0"/>
              <a:t>These prophecies were written 1,000 years or more before the time of their fulfillment.</a:t>
            </a:r>
          </a:p>
          <a:p>
            <a:r>
              <a:rPr lang="en-US" sz="3200" dirty="0"/>
              <a:t>They had all been translated from Hebrew into Greek nearly 300 years before their fulfillment.</a:t>
            </a:r>
          </a:p>
          <a:p>
            <a:r>
              <a:rPr lang="en-US" sz="3200" dirty="0"/>
              <a:t>Many of them were fulfilled by the enemies of Christ who would not knowingly fulfill a single verse of Scripture.</a:t>
            </a:r>
          </a:p>
        </p:txBody>
      </p:sp>
    </p:spTree>
    <p:extLst>
      <p:ext uri="{BB962C8B-B14F-4D97-AF65-F5344CB8AC3E}">
        <p14:creationId xmlns:p14="http://schemas.microsoft.com/office/powerpoint/2010/main" val="35795002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26526-63C3-B0F1-F714-97145298E412}"/>
              </a:ext>
            </a:extLst>
          </p:cNvPr>
          <p:cNvSpPr>
            <a:spLocks noGrp="1"/>
          </p:cNvSpPr>
          <p:nvPr>
            <p:ph type="title"/>
          </p:nvPr>
        </p:nvSpPr>
        <p:spPr>
          <a:xfrm>
            <a:off x="105755" y="274638"/>
            <a:ext cx="8943975" cy="1143000"/>
          </a:xfrm>
        </p:spPr>
        <p:txBody>
          <a:bodyPr>
            <a:spAutoFit/>
          </a:bodyPr>
          <a:lstStyle/>
          <a:p>
            <a:r>
              <a:rPr lang="en-US" sz="3200" b="1" dirty="0">
                <a:solidFill>
                  <a:schemeClr val="tx1"/>
                </a:solidFill>
              </a:rPr>
              <a:t>Praising God For Deliverance </a:t>
            </a:r>
            <a:br>
              <a:rPr lang="en-US" sz="3200" b="1" dirty="0">
                <a:solidFill>
                  <a:schemeClr val="tx1"/>
                </a:solidFill>
              </a:rPr>
            </a:br>
            <a:r>
              <a:rPr lang="en-US" sz="3200" b="1" dirty="0">
                <a:solidFill>
                  <a:schemeClr val="tx1"/>
                </a:solidFill>
              </a:rPr>
              <a:t>– Praise for remaining with Him. Psalms 22:21-24</a:t>
            </a:r>
          </a:p>
        </p:txBody>
      </p:sp>
      <p:sp>
        <p:nvSpPr>
          <p:cNvPr id="3" name="Content Placeholder 2">
            <a:extLst>
              <a:ext uri="{FF2B5EF4-FFF2-40B4-BE49-F238E27FC236}">
                <a16:creationId xmlns:a16="http://schemas.microsoft.com/office/drawing/2014/main" id="{2E3A60DF-DF1D-AE24-F5AB-BE10240E3BFA}"/>
              </a:ext>
            </a:extLst>
          </p:cNvPr>
          <p:cNvSpPr>
            <a:spLocks noGrp="1"/>
          </p:cNvSpPr>
          <p:nvPr>
            <p:ph sz="quarter" idx="1"/>
          </p:nvPr>
        </p:nvSpPr>
        <p:spPr>
          <a:xfrm>
            <a:off x="105754" y="1447800"/>
            <a:ext cx="8943975" cy="5355312"/>
          </a:xfrm>
        </p:spPr>
        <p:txBody>
          <a:bodyPr wrap="square">
            <a:spAutoFit/>
          </a:bodyPr>
          <a:lstStyle/>
          <a:p>
            <a:pPr>
              <a:spcBef>
                <a:spcPts val="0"/>
              </a:spcBef>
            </a:pPr>
            <a:r>
              <a:rPr lang="en-US" sz="2700" dirty="0"/>
              <a:t>Verse 22, </a:t>
            </a:r>
            <a:r>
              <a:rPr lang="en-US" sz="2700" i="1" dirty="0"/>
              <a:t>“I will declare thy name unto my brethren: in the midst of the assembly will I praise thee.”</a:t>
            </a:r>
            <a:endParaRPr lang="en-US" sz="2700" dirty="0"/>
          </a:p>
          <a:p>
            <a:pPr>
              <a:spcBef>
                <a:spcPts val="0"/>
              </a:spcBef>
            </a:pPr>
            <a:r>
              <a:rPr lang="en-US" sz="2700" dirty="0"/>
              <a:t>Psalms 34:19 – Jesus was “delivered from His time of trouble (vs. 21), He will praise the Father and declare the Father’s name to His brethren (His fellow children of God, as explained in Hebrews 2:10-13, where this verse is quoted; cf. Romans 8:29; John 20:17).</a:t>
            </a:r>
          </a:p>
          <a:p>
            <a:pPr>
              <a:spcBef>
                <a:spcPts val="0"/>
              </a:spcBef>
            </a:pPr>
            <a:r>
              <a:rPr lang="en-US" sz="2700" dirty="0"/>
              <a:t>“After his resurrection, Jesus proclaimed this message to those who saw Him (Luke 24:25-27, 44-49); and He commissioned them to proclaim the same message to ‘all nations’ (Matthew 28:18-20; Luke 24:47), in order that ‘the Gentiles might glorify God for his mercy; as it is written, For this cause I will confess to thee among the Gentiles, and sing unto thy name’ (Romans 15:9).</a:t>
            </a:r>
            <a:r>
              <a:rPr lang="en-US" sz="1800" dirty="0"/>
              <a:t>”</a:t>
            </a:r>
            <a:br>
              <a:rPr lang="en-US" sz="1800" dirty="0"/>
            </a:br>
            <a:r>
              <a:rPr lang="en-US" sz="1800" dirty="0"/>
              <a:t>(Evan and Marie Blackmore, </a:t>
            </a:r>
            <a:r>
              <a:rPr lang="en-US" sz="1800" i="1" dirty="0"/>
              <a:t>Psalms I</a:t>
            </a:r>
            <a:r>
              <a:rPr lang="en-US" sz="1800" dirty="0"/>
              <a:t>, Truth Commentaries, page 291)</a:t>
            </a:r>
          </a:p>
        </p:txBody>
      </p:sp>
    </p:spTree>
    <p:extLst>
      <p:ext uri="{BB962C8B-B14F-4D97-AF65-F5344CB8AC3E}">
        <p14:creationId xmlns:p14="http://schemas.microsoft.com/office/powerpoint/2010/main" val="39542226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3A60DF-DF1D-AE24-F5AB-BE10240E3BFA}"/>
              </a:ext>
            </a:extLst>
          </p:cNvPr>
          <p:cNvSpPr>
            <a:spLocks noGrp="1"/>
          </p:cNvSpPr>
          <p:nvPr>
            <p:ph sz="quarter" idx="1"/>
          </p:nvPr>
        </p:nvSpPr>
        <p:spPr>
          <a:xfrm>
            <a:off x="105755" y="1447800"/>
            <a:ext cx="8943975" cy="5293757"/>
          </a:xfrm>
        </p:spPr>
        <p:txBody>
          <a:bodyPr wrap="square">
            <a:spAutoFit/>
          </a:bodyPr>
          <a:lstStyle/>
          <a:p>
            <a:pPr marL="0" indent="0">
              <a:spcBef>
                <a:spcPts val="0"/>
              </a:spcBef>
              <a:buNone/>
            </a:pPr>
            <a:r>
              <a:rPr lang="en-US" dirty="0"/>
              <a:t>Psalms 22:23, </a:t>
            </a:r>
            <a:r>
              <a:rPr lang="en-US" i="1" dirty="0"/>
              <a:t>“Ye that fear Jehovah, praise him; all ye the seed of Jacob, glorify him; and stand in awe of him, all ye the seed of Israel.”</a:t>
            </a:r>
          </a:p>
          <a:p>
            <a:pPr>
              <a:spcBef>
                <a:spcPts val="0"/>
              </a:spcBef>
            </a:pPr>
            <a:r>
              <a:rPr lang="en-US" dirty="0"/>
              <a:t>cf. 1 John 4:18 – sometimes leads people to think that they should not fear the Lord in any way.</a:t>
            </a:r>
          </a:p>
          <a:p>
            <a:pPr>
              <a:spcBef>
                <a:spcPts val="0"/>
              </a:spcBef>
            </a:pPr>
            <a:r>
              <a:rPr lang="en-US" dirty="0"/>
              <a:t>We are commanded to </a:t>
            </a:r>
            <a:r>
              <a:rPr lang="en-US" i="1" dirty="0"/>
              <a:t>“fear God” </a:t>
            </a:r>
            <a:r>
              <a:rPr lang="en-US" dirty="0"/>
              <a:t>(Ecclesiastes 12:13; Deuteronomy 10:12-13; 2 Corinthians 7:1; Philippians 2:12; 1 Peter 1:17; 2:17).</a:t>
            </a:r>
          </a:p>
          <a:p>
            <a:pPr>
              <a:spcBef>
                <a:spcPts val="0"/>
              </a:spcBef>
            </a:pPr>
            <a:r>
              <a:rPr lang="en-US" dirty="0"/>
              <a:t>We are to </a:t>
            </a:r>
            <a:r>
              <a:rPr lang="en-US" i="1" dirty="0"/>
              <a:t>“fear him who is able to destroy both soul and body in hell” </a:t>
            </a:r>
            <a:r>
              <a:rPr lang="en-US" dirty="0"/>
              <a:t>(Matthew 10:28; Hebrews 12:28-29).</a:t>
            </a:r>
          </a:p>
          <a:p>
            <a:pPr>
              <a:spcBef>
                <a:spcPts val="0"/>
              </a:spcBef>
            </a:pPr>
            <a:r>
              <a:rPr lang="en-US" dirty="0"/>
              <a:t>Jesus himself had </a:t>
            </a:r>
            <a:r>
              <a:rPr lang="en-US" i="1" dirty="0"/>
              <a:t>“the fear of the Lord”</a:t>
            </a:r>
            <a:r>
              <a:rPr lang="en-US" dirty="0"/>
              <a:t> (Isaiah 11:1-2) and always kept the Lord’s commandments (John 15:10).</a:t>
            </a:r>
          </a:p>
          <a:p>
            <a:pPr>
              <a:spcBef>
                <a:spcPts val="0"/>
              </a:spcBef>
            </a:pPr>
            <a:r>
              <a:rPr lang="en-US" dirty="0"/>
              <a:t>Fear </a:t>
            </a:r>
            <a:r>
              <a:rPr lang="en-US" i="1" dirty="0"/>
              <a:t>“is the beginning of wisdom”</a:t>
            </a:r>
            <a:r>
              <a:rPr lang="en-US" dirty="0"/>
              <a:t> (Psalms 111:10) because it encourages us to “do that which is good” and if we do what is good, then we have no cause to fear punishment (Romans 13:3-4; 1 John 4:18)</a:t>
            </a:r>
          </a:p>
        </p:txBody>
      </p:sp>
      <p:sp>
        <p:nvSpPr>
          <p:cNvPr id="6" name="Title 1">
            <a:extLst>
              <a:ext uri="{FF2B5EF4-FFF2-40B4-BE49-F238E27FC236}">
                <a16:creationId xmlns:a16="http://schemas.microsoft.com/office/drawing/2014/main" id="{8B2FB846-BED8-FF56-9B55-56760C4C5D0B}"/>
              </a:ext>
            </a:extLst>
          </p:cNvPr>
          <p:cNvSpPr>
            <a:spLocks noGrp="1"/>
          </p:cNvSpPr>
          <p:nvPr>
            <p:ph type="title"/>
          </p:nvPr>
        </p:nvSpPr>
        <p:spPr>
          <a:xfrm>
            <a:off x="105755" y="274638"/>
            <a:ext cx="8943975" cy="1143000"/>
          </a:xfrm>
        </p:spPr>
        <p:txBody>
          <a:bodyPr>
            <a:spAutoFit/>
          </a:bodyPr>
          <a:lstStyle/>
          <a:p>
            <a:r>
              <a:rPr lang="en-US" sz="3200" b="1" dirty="0">
                <a:solidFill>
                  <a:schemeClr val="tx1"/>
                </a:solidFill>
              </a:rPr>
              <a:t>Praising God For Deliverance </a:t>
            </a:r>
            <a:br>
              <a:rPr lang="en-US" sz="3200" b="1" dirty="0">
                <a:solidFill>
                  <a:schemeClr val="tx1"/>
                </a:solidFill>
              </a:rPr>
            </a:br>
            <a:r>
              <a:rPr lang="en-US" sz="3200" b="1" dirty="0">
                <a:solidFill>
                  <a:schemeClr val="tx1"/>
                </a:solidFill>
              </a:rPr>
              <a:t>– Praise for remaining with Him. Psalms 22:21-24</a:t>
            </a:r>
          </a:p>
        </p:txBody>
      </p:sp>
    </p:spTree>
    <p:extLst>
      <p:ext uri="{BB962C8B-B14F-4D97-AF65-F5344CB8AC3E}">
        <p14:creationId xmlns:p14="http://schemas.microsoft.com/office/powerpoint/2010/main" val="1196236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3A60DF-DF1D-AE24-F5AB-BE10240E3BFA}"/>
              </a:ext>
            </a:extLst>
          </p:cNvPr>
          <p:cNvSpPr>
            <a:spLocks noGrp="1"/>
          </p:cNvSpPr>
          <p:nvPr>
            <p:ph sz="quarter" idx="1"/>
          </p:nvPr>
        </p:nvSpPr>
        <p:spPr>
          <a:xfrm>
            <a:off x="105755" y="1504362"/>
            <a:ext cx="8943975" cy="5047536"/>
          </a:xfrm>
        </p:spPr>
        <p:txBody>
          <a:bodyPr wrap="square">
            <a:spAutoFit/>
          </a:bodyPr>
          <a:lstStyle/>
          <a:p>
            <a:pPr marL="0" indent="0">
              <a:spcBef>
                <a:spcPts val="0"/>
              </a:spcBef>
              <a:buNone/>
            </a:pPr>
            <a:r>
              <a:rPr lang="en-US" sz="2800" dirty="0"/>
              <a:t>Psalms 22:24, </a:t>
            </a:r>
            <a:r>
              <a:rPr lang="en-US" sz="2800" i="1" dirty="0"/>
              <a:t>“For he hath not despised nor abhorred the affliction of the afflicted; neither hath he hid his face from him; but when he cried unto him, he heard.”</a:t>
            </a:r>
            <a:r>
              <a:rPr lang="en-US" sz="2800" dirty="0"/>
              <a:t> NOTE: verse 7</a:t>
            </a:r>
          </a:p>
          <a:p>
            <a:pPr marL="0" indent="0">
              <a:spcBef>
                <a:spcPts val="0"/>
              </a:spcBef>
              <a:buNone/>
            </a:pPr>
            <a:endParaRPr lang="en-US" sz="2800" i="1" dirty="0"/>
          </a:p>
          <a:p>
            <a:pPr>
              <a:spcBef>
                <a:spcPts val="0"/>
              </a:spcBef>
            </a:pPr>
            <a:r>
              <a:rPr lang="en-US" sz="3000" dirty="0"/>
              <a:t>God heard Him. Hebrews 5:7; cf. Psalms 118:5</a:t>
            </a:r>
          </a:p>
          <a:p>
            <a:pPr>
              <a:spcBef>
                <a:spcPts val="0"/>
              </a:spcBef>
            </a:pPr>
            <a:r>
              <a:rPr lang="en-US" sz="3000" dirty="0"/>
              <a:t>The Father raised Him up; deliverance … </a:t>
            </a:r>
            <a:r>
              <a:rPr lang="en-US" sz="3000" i="1" dirty="0"/>
              <a:t>“having loosed the pains of death: because it was not possible that he should be holden of it”</a:t>
            </a:r>
            <a:r>
              <a:rPr lang="en-US" sz="3000" dirty="0"/>
              <a:t> (Acts 2:24-32; Psalms. 16:8-11).</a:t>
            </a:r>
          </a:p>
          <a:p>
            <a:pPr>
              <a:spcBef>
                <a:spcPts val="0"/>
              </a:spcBef>
            </a:pPr>
            <a:r>
              <a:rPr lang="en-US" sz="3000" i="1" dirty="0"/>
              <a:t>“He delivered me, because he delighted in me”</a:t>
            </a:r>
            <a:r>
              <a:rPr lang="en-US" sz="3000" dirty="0"/>
              <a:t> (Psalms 18:18-19). </a:t>
            </a:r>
          </a:p>
          <a:p>
            <a:pPr>
              <a:spcBef>
                <a:spcPts val="0"/>
              </a:spcBef>
            </a:pPr>
            <a:r>
              <a:rPr lang="en-US" sz="3000" i="1" dirty="0"/>
              <a:t>“Thanks be to God for his inexpressible gift!”</a:t>
            </a:r>
            <a:r>
              <a:rPr lang="en-US" sz="3000" dirty="0"/>
              <a:t> </a:t>
            </a:r>
            <a:br>
              <a:rPr lang="en-US" sz="3000" dirty="0"/>
            </a:br>
            <a:r>
              <a:rPr lang="en-US" sz="3000" dirty="0"/>
              <a:t>(2 Corinthians 9:15, ESV).</a:t>
            </a:r>
          </a:p>
        </p:txBody>
      </p:sp>
      <p:sp>
        <p:nvSpPr>
          <p:cNvPr id="6" name="Title 1">
            <a:extLst>
              <a:ext uri="{FF2B5EF4-FFF2-40B4-BE49-F238E27FC236}">
                <a16:creationId xmlns:a16="http://schemas.microsoft.com/office/drawing/2014/main" id="{A7D0EA49-F122-436F-311C-A86BB454ED74}"/>
              </a:ext>
            </a:extLst>
          </p:cNvPr>
          <p:cNvSpPr>
            <a:spLocks noGrp="1"/>
          </p:cNvSpPr>
          <p:nvPr>
            <p:ph type="title"/>
          </p:nvPr>
        </p:nvSpPr>
        <p:spPr>
          <a:xfrm>
            <a:off x="105755" y="274638"/>
            <a:ext cx="8943975" cy="1143000"/>
          </a:xfrm>
        </p:spPr>
        <p:txBody>
          <a:bodyPr>
            <a:spAutoFit/>
          </a:bodyPr>
          <a:lstStyle/>
          <a:p>
            <a:r>
              <a:rPr lang="en-US" sz="3200" b="1" dirty="0">
                <a:solidFill>
                  <a:schemeClr val="tx1"/>
                </a:solidFill>
              </a:rPr>
              <a:t>Praising God For Deliverance </a:t>
            </a:r>
            <a:br>
              <a:rPr lang="en-US" sz="3200" b="1" dirty="0">
                <a:solidFill>
                  <a:schemeClr val="tx1"/>
                </a:solidFill>
              </a:rPr>
            </a:br>
            <a:r>
              <a:rPr lang="en-US" sz="3200" b="1" dirty="0">
                <a:solidFill>
                  <a:schemeClr val="tx1"/>
                </a:solidFill>
              </a:rPr>
              <a:t>– Praise for remaining with Him. Psalms 22:21-24</a:t>
            </a:r>
          </a:p>
        </p:txBody>
      </p:sp>
    </p:spTree>
    <p:extLst>
      <p:ext uri="{BB962C8B-B14F-4D97-AF65-F5344CB8AC3E}">
        <p14:creationId xmlns:p14="http://schemas.microsoft.com/office/powerpoint/2010/main" val="35052713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96</TotalTime>
  <Words>1333</Words>
  <Application>Microsoft Office PowerPoint</Application>
  <PresentationFormat>On-screen Show (4:3)</PresentationFormat>
  <Paragraphs>55</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Franklin Gothic Book</vt:lpstr>
      <vt:lpstr>Perpetua</vt:lpstr>
      <vt:lpstr>Wingdings</vt:lpstr>
      <vt:lpstr>Wingdings 2</vt:lpstr>
      <vt:lpstr>Theme10</vt:lpstr>
      <vt:lpstr>Psalms 22 – A Messianic Prophecy</vt:lpstr>
      <vt:lpstr>Crucified, yet still looking for deliverance: Psalms 22:12-21</vt:lpstr>
      <vt:lpstr>PROPHECIES OF CHRIST’S  BETRAYAL, TRIAL, AND CRUCIFIXION … AND FULFILLMENT. Dates: David, c. 1,000 B.C.; Isaiah, 740-700 B.C.; Zechariah, c. 520 B.C.</vt:lpstr>
      <vt:lpstr>PROPHECIES OF CHRIST’S  BETRAYAL, TRIAL, AND CRUCIFIXION … AND FULFILLMENT. Dates: David, c. 1,000 B.C.; Isaiah, 740-700 B.C.; Zechariah, c. 520 B.C.</vt:lpstr>
      <vt:lpstr>PROPHECIES OF CHRIST’S  BETRAYAL, TRIAL, AND CRUCIFIXION … AND FULFILLMENT. Dates: David, c. 1,000 B.C.; Isaiah, 740-700 B.C.; Zechariah, c. 520 B.C.</vt:lpstr>
      <vt:lpstr>HOW DO YOU EXPLAIN THIS WITHOUT INSPIRATION? </vt:lpstr>
      <vt:lpstr>Praising God For Deliverance  – Praise for remaining with Him. Psalms 22:21-24</vt:lpstr>
      <vt:lpstr>Praising God For Deliverance  – Praise for remaining with Him. Psalms 22:21-24</vt:lpstr>
      <vt:lpstr>Praising God For Deliverance  – Praise for remaining with Him. Psalms 22:21-24</vt:lpstr>
      <vt:lpstr>Praising God For Deliverance  – Praise for remaining with Him. Psalms 22:21-24</vt:lpstr>
      <vt:lpstr>Praising God For Deliverance  – Praise for remaining with Him. Psalms 22:21-24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Psalms 22 Messianic Prophecy</dc:title>
  <dc:creator>mgalloway2715@gmail.com</dc:creator>
  <cp:lastModifiedBy>Richard Lidh</cp:lastModifiedBy>
  <cp:revision>9</cp:revision>
  <cp:lastPrinted>2022-09-18T22:07:20Z</cp:lastPrinted>
  <dcterms:created xsi:type="dcterms:W3CDTF">2022-09-18T14:00:05Z</dcterms:created>
  <dcterms:modified xsi:type="dcterms:W3CDTF">2022-09-18T22:07:39Z</dcterms:modified>
</cp:coreProperties>
</file>